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74" r:id="rId13"/>
    <p:sldId id="279" r:id="rId14"/>
    <p:sldId id="280"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196"/>
    <p:restoredTop sz="94555"/>
  </p:normalViewPr>
  <p:slideViewPr>
    <p:cSldViewPr snapToGrid="0" snapToObjects="1">
      <p:cViewPr varScale="1">
        <p:scale>
          <a:sx n="62" d="100"/>
          <a:sy n="62" d="100"/>
        </p:scale>
        <p:origin x="1160" y="-64"/>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9.png"/><Relationship Id="rId9"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659491" y="3226831"/>
            <a:ext cx="8069518"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10</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11th November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54225" y="1309202"/>
            <a:ext cx="230992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weary</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0878" y="4365194"/>
            <a:ext cx="6295777"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are weary, you are very tired.</a:t>
            </a:r>
          </a:p>
        </p:txBody>
      </p:sp>
      <p:sp>
        <p:nvSpPr>
          <p:cNvPr id="155" name="The was a tear in Freddie’s new school jumper."/>
          <p:cNvSpPr txBox="1"/>
          <p:nvPr/>
        </p:nvSpPr>
        <p:spPr>
          <a:xfrm>
            <a:off x="0" y="635855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felt </a:t>
            </a:r>
            <a:r>
              <a:rPr lang="en-GB" b="1" dirty="0"/>
              <a:t>weary</a:t>
            </a:r>
            <a:r>
              <a:rPr lang="en-GB" dirty="0"/>
              <a:t> after a long day of learning.</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wea-ry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539201328"/>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exhausted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energetic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theory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fatigued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lively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eerie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visibly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DBFE247D-C21A-E610-CC0C-9F60DD221A74}"/>
              </a:ext>
            </a:extLst>
          </p:cNvPr>
          <p:cNvPicPr>
            <a:picLocks noChangeAspect="1"/>
          </p:cNvPicPr>
          <p:nvPr/>
        </p:nvPicPr>
        <p:blipFill>
          <a:blip r:embed="rId4"/>
          <a:stretch>
            <a:fillRect/>
          </a:stretch>
        </p:blipFill>
        <p:spPr>
          <a:xfrm>
            <a:off x="8330597" y="2797501"/>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32968" y="1304757"/>
            <a:ext cx="321402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undulate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58004" y="6772402"/>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waves seemed to </a:t>
            </a:r>
            <a:r>
              <a:rPr lang="en-GB" b="1" dirty="0"/>
              <a:t>undulate</a:t>
            </a:r>
            <a:r>
              <a:rPr lang="en-GB" dirty="0"/>
              <a:t> gently along the shore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un-du-late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985214982"/>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billow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provide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wobble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naturally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2EBDE2E5-A981-CBA0-7EE5-7B72FDA588B5}"/>
              </a:ext>
            </a:extLst>
          </p:cNvPr>
          <p:cNvPicPr>
            <a:picLocks noChangeAspect="1"/>
          </p:cNvPicPr>
          <p:nvPr/>
        </p:nvPicPr>
        <p:blipFill>
          <a:blip r:embed="rId4"/>
          <a:stretch>
            <a:fillRect/>
          </a:stretch>
        </p:blipFill>
        <p:spPr>
          <a:xfrm>
            <a:off x="8937655" y="3120904"/>
            <a:ext cx="3251200" cy="3251200"/>
          </a:xfrm>
          <a:prstGeom prst="rect">
            <a:avLst/>
          </a:prstGeom>
        </p:spPr>
      </p:pic>
      <p:sp>
        <p:nvSpPr>
          <p:cNvPr id="4" name="TextBox 3">
            <a:extLst>
              <a:ext uri="{FF2B5EF4-FFF2-40B4-BE49-F238E27FC236}">
                <a16:creationId xmlns:a16="http://schemas.microsoft.com/office/drawing/2014/main" id="{29BFE0D4-7874-49D8-33B4-A36456133415}"/>
              </a:ext>
            </a:extLst>
          </p:cNvPr>
          <p:cNvSpPr txBox="1"/>
          <p:nvPr/>
        </p:nvSpPr>
        <p:spPr>
          <a:xfrm>
            <a:off x="538105" y="3999546"/>
            <a:ext cx="7023620"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Something that undulates has gentle curves or slopes, or moves gently and slowly up and down or from side to side in an attractive manner.</a:t>
            </a:r>
          </a:p>
        </p:txBody>
      </p:sp>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19550" y="1309202"/>
            <a:ext cx="2579232"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unsure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87477" y="4530561"/>
            <a:ext cx="7480758"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are unsure about something, you feel uncertain about it.</a:t>
            </a:r>
          </a:p>
        </p:txBody>
      </p:sp>
      <p:sp>
        <p:nvSpPr>
          <p:cNvPr id="155" name="The was a tear in Freddie’s new school jumper."/>
          <p:cNvSpPr txBox="1"/>
          <p:nvPr/>
        </p:nvSpPr>
        <p:spPr>
          <a:xfrm>
            <a:off x="0" y="6638200"/>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b="0" i="0" dirty="0">
                <a:solidFill>
                  <a:schemeClr val="accent2"/>
                </a:solidFill>
                <a:effectLst/>
                <a:latin typeface="Gill Sans MT" panose="020B0502020104020203" pitchFamily="34" charset="77"/>
              </a:rPr>
              <a:t>Ayanshi was </a:t>
            </a:r>
            <a:r>
              <a:rPr lang="en-GB" b="1" i="0" dirty="0">
                <a:solidFill>
                  <a:schemeClr val="accent2"/>
                </a:solidFill>
                <a:effectLst/>
                <a:latin typeface="Gill Sans MT" panose="020B0502020104020203" pitchFamily="34" charset="77"/>
              </a:rPr>
              <a:t>unsure</a:t>
            </a:r>
            <a:r>
              <a:rPr lang="en-GB" b="0" i="0" dirty="0">
                <a:solidFill>
                  <a:schemeClr val="accent2"/>
                </a:solidFill>
                <a:effectLst/>
                <a:latin typeface="Gill Sans MT" panose="020B0502020104020203" pitchFamily="34" charset="77"/>
              </a:rPr>
              <a:t> of the answer in the test.</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un-sure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0853255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dubious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certain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clearly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sceptical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unwavering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secure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2" name="Picture 1">
            <a:extLst>
              <a:ext uri="{FF2B5EF4-FFF2-40B4-BE49-F238E27FC236}">
                <a16:creationId xmlns:a16="http://schemas.microsoft.com/office/drawing/2014/main" id="{9ECA53BE-4526-8B1D-217F-37DA602DC140}"/>
              </a:ext>
            </a:extLst>
          </p:cNvPr>
          <p:cNvPicPr>
            <a:picLocks noChangeAspect="1"/>
          </p:cNvPicPr>
          <p:nvPr/>
        </p:nvPicPr>
        <p:blipFill>
          <a:blip r:embed="rId4"/>
          <a:stretch>
            <a:fillRect/>
          </a:stretch>
        </p:blipFill>
        <p:spPr>
          <a:xfrm>
            <a:off x="8569627" y="2857726"/>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21923" y="1309202"/>
            <a:ext cx="177452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stain</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95353" y="4416388"/>
            <a:ext cx="6963282"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stain is a mark on something that is difficult to remove.</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Logan was unsure if the </a:t>
            </a:r>
            <a:r>
              <a:rPr lang="en-GB" b="1" dirty="0"/>
              <a:t>stain</a:t>
            </a:r>
            <a:r>
              <a:rPr lang="en-GB" dirty="0"/>
              <a:t> would come off the table.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stain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73027057"/>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blemish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again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permanent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smudge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05EE8697-6D67-CFBE-7B8C-6864F9E5DD21}"/>
              </a:ext>
            </a:extLst>
          </p:cNvPr>
          <p:cNvPicPr>
            <a:picLocks noChangeAspect="1"/>
          </p:cNvPicPr>
          <p:nvPr/>
        </p:nvPicPr>
        <p:blipFill>
          <a:blip r:embed="rId4"/>
          <a:stretch>
            <a:fillRect/>
          </a:stretch>
        </p:blipFill>
        <p:spPr>
          <a:xfrm>
            <a:off x="8585837" y="2838765"/>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86195" y="1339979"/>
            <a:ext cx="3020059"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nuisance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3944547"/>
            <a:ext cx="7196668"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say that someone or something is a nuisance, you mean that they annoy you or cause you a lot of problems.</a:t>
            </a:r>
          </a:p>
        </p:txBody>
      </p:sp>
      <p:sp>
        <p:nvSpPr>
          <p:cNvPr id="155" name="The was a tear in Freddie’s new school jumper."/>
          <p:cNvSpPr txBox="1"/>
          <p:nvPr/>
        </p:nvSpPr>
        <p:spPr>
          <a:xfrm>
            <a:off x="0" y="651672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Jen was being a </a:t>
            </a:r>
            <a:r>
              <a:rPr lang="en-GB" b="1" dirty="0"/>
              <a:t>nuisance</a:t>
            </a:r>
            <a:r>
              <a:rPr lang="en-GB" dirty="0"/>
              <a:t> by talking during the lesson.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nui-sance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8292928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irritant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help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persistent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pester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5" name="Picture 4">
            <a:extLst>
              <a:ext uri="{FF2B5EF4-FFF2-40B4-BE49-F238E27FC236}">
                <a16:creationId xmlns:a16="http://schemas.microsoft.com/office/drawing/2014/main" id="{D5EA667E-822F-9323-D2D3-5E1C28D4B840}"/>
              </a:ext>
            </a:extLst>
          </p:cNvPr>
          <p:cNvPicPr>
            <a:picLocks noChangeAspect="1"/>
          </p:cNvPicPr>
          <p:nvPr/>
        </p:nvPicPr>
        <p:blipFill>
          <a:blip r:embed="rId4"/>
          <a:stretch>
            <a:fillRect/>
          </a:stretch>
        </p:blipFill>
        <p:spPr>
          <a:xfrm>
            <a:off x="8398648" y="2765541"/>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24570440"/>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shadow</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strange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excellent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swing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618438573"/>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weary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stain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unsure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nuisance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741281023"/>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shadow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excellent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strange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final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swing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71808541"/>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Something that is *** is very good indeed.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A *** is a dark shape on a surface that is made when something stands between a light and the surface.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 or if you *** it, it moves repeatedly backwards and forwards or from side to side from a fixed point.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Something that is *** is unusual or unexpected, and makes you feel slightly nervous or afraid.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In a series of events, things, or people, the *** one is the last 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5A3B5C14-7B61-5B45-96D7-71842366C1A1}"/>
              </a:ext>
            </a:extLst>
          </p:cNvPr>
          <p:cNvPicPr>
            <a:picLocks noChangeAspect="1"/>
          </p:cNvPicPr>
          <p:nvPr/>
        </p:nvPicPr>
        <p:blipFill>
          <a:blip r:embed="rId5"/>
          <a:stretch>
            <a:fillRect/>
          </a:stretch>
        </p:blipFill>
        <p:spPr>
          <a:xfrm>
            <a:off x="11159911" y="4065311"/>
            <a:ext cx="1033929" cy="1033929"/>
          </a:xfrm>
          <a:prstGeom prst="rect">
            <a:avLst/>
          </a:prstGeom>
        </p:spPr>
      </p:pic>
      <p:pic>
        <p:nvPicPr>
          <p:cNvPr id="5" name="Picture 4">
            <a:extLst>
              <a:ext uri="{FF2B5EF4-FFF2-40B4-BE49-F238E27FC236}">
                <a16:creationId xmlns:a16="http://schemas.microsoft.com/office/drawing/2014/main" id="{63728EAE-D55A-91DE-9A6D-EAE4EE8392A6}"/>
              </a:ext>
            </a:extLst>
          </p:cNvPr>
          <p:cNvPicPr>
            <a:picLocks noChangeAspect="1"/>
          </p:cNvPicPr>
          <p:nvPr/>
        </p:nvPicPr>
        <p:blipFill>
          <a:blip r:embed="rId6"/>
          <a:stretch>
            <a:fillRect/>
          </a:stretch>
        </p:blipFill>
        <p:spPr>
          <a:xfrm>
            <a:off x="11045072" y="2747505"/>
            <a:ext cx="933590" cy="933590"/>
          </a:xfrm>
          <a:prstGeom prst="rect">
            <a:avLst/>
          </a:prstGeom>
        </p:spPr>
      </p:pic>
      <p:pic>
        <p:nvPicPr>
          <p:cNvPr id="6" name="Picture 5">
            <a:extLst>
              <a:ext uri="{FF2B5EF4-FFF2-40B4-BE49-F238E27FC236}">
                <a16:creationId xmlns:a16="http://schemas.microsoft.com/office/drawing/2014/main" id="{B526B88C-88A6-8C5F-EEA9-63EC40242595}"/>
              </a:ext>
            </a:extLst>
          </p:cNvPr>
          <p:cNvPicPr>
            <a:picLocks noChangeAspect="1"/>
          </p:cNvPicPr>
          <p:nvPr/>
        </p:nvPicPr>
        <p:blipFill>
          <a:blip r:embed="rId7"/>
          <a:stretch>
            <a:fillRect/>
          </a:stretch>
        </p:blipFill>
        <p:spPr>
          <a:xfrm>
            <a:off x="11104811" y="6700622"/>
            <a:ext cx="814111" cy="814111"/>
          </a:xfrm>
          <a:prstGeom prst="rect">
            <a:avLst/>
          </a:prstGeom>
        </p:spPr>
      </p:pic>
      <p:pic>
        <p:nvPicPr>
          <p:cNvPr id="7" name="Picture 6">
            <a:extLst>
              <a:ext uri="{FF2B5EF4-FFF2-40B4-BE49-F238E27FC236}">
                <a16:creationId xmlns:a16="http://schemas.microsoft.com/office/drawing/2014/main" id="{3438333D-FBC7-9921-2EEA-6412E356709D}"/>
              </a:ext>
            </a:extLst>
          </p:cNvPr>
          <p:cNvPicPr>
            <a:picLocks noChangeAspect="1"/>
          </p:cNvPicPr>
          <p:nvPr/>
        </p:nvPicPr>
        <p:blipFill>
          <a:blip r:embed="rId8"/>
          <a:stretch>
            <a:fillRect/>
          </a:stretch>
        </p:blipFill>
        <p:spPr>
          <a:xfrm>
            <a:off x="10994824" y="7895056"/>
            <a:ext cx="924098" cy="924098"/>
          </a:xfrm>
          <a:prstGeom prst="rect">
            <a:avLst/>
          </a:prstGeom>
        </p:spPr>
      </p:pic>
      <p:pic>
        <p:nvPicPr>
          <p:cNvPr id="8" name="Picture 7">
            <a:extLst>
              <a:ext uri="{FF2B5EF4-FFF2-40B4-BE49-F238E27FC236}">
                <a16:creationId xmlns:a16="http://schemas.microsoft.com/office/drawing/2014/main" id="{06DDC990-053F-7AFD-DD8B-F0E6021B1032}"/>
              </a:ext>
            </a:extLst>
          </p:cNvPr>
          <p:cNvPicPr>
            <a:picLocks noChangeAspect="1"/>
          </p:cNvPicPr>
          <p:nvPr/>
        </p:nvPicPr>
        <p:blipFill>
          <a:blip r:embed="rId9"/>
          <a:stretch>
            <a:fillRect/>
          </a:stretch>
        </p:blipFill>
        <p:spPr>
          <a:xfrm>
            <a:off x="11045072" y="5364429"/>
            <a:ext cx="980141" cy="980141"/>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866067282"/>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weary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undulate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unsure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stain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nuisance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750692656"/>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are ***, you are very tired.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are *** about something, you feel uncertain about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A *** is a mark on something that is difficult to remove.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say that someone or something is a ***, you mean that they annoy you or cause you a lot of problems.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Something </a:t>
                      </a:r>
                      <a:r>
                        <a:rPr lang="en-GB" sz="2000">
                          <a:latin typeface="Gill Sans MT" panose="020B0502020104020203" pitchFamily="34" charset="77"/>
                        </a:rPr>
                        <a:t>that *** </a:t>
                      </a:r>
                      <a:r>
                        <a:rPr lang="en-GB" sz="2000" dirty="0">
                          <a:latin typeface="Gill Sans MT" panose="020B0502020104020203" pitchFamily="34" charset="77"/>
                        </a:rPr>
                        <a:t>has gentle curves or slopes, or moves gently and slowly up and down or from side to side in an attractive manner.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65B19388-88AA-C727-FB01-12A118D5ED15}"/>
              </a:ext>
            </a:extLst>
          </p:cNvPr>
          <p:cNvPicPr>
            <a:picLocks noChangeAspect="1"/>
          </p:cNvPicPr>
          <p:nvPr/>
        </p:nvPicPr>
        <p:blipFill>
          <a:blip r:embed="rId5"/>
          <a:stretch>
            <a:fillRect/>
          </a:stretch>
        </p:blipFill>
        <p:spPr>
          <a:xfrm>
            <a:off x="11024888" y="7982448"/>
            <a:ext cx="836706" cy="836706"/>
          </a:xfrm>
          <a:prstGeom prst="rect">
            <a:avLst/>
          </a:prstGeom>
        </p:spPr>
      </p:pic>
      <p:pic>
        <p:nvPicPr>
          <p:cNvPr id="3" name="Picture 2">
            <a:extLst>
              <a:ext uri="{FF2B5EF4-FFF2-40B4-BE49-F238E27FC236}">
                <a16:creationId xmlns:a16="http://schemas.microsoft.com/office/drawing/2014/main" id="{91904DA6-DF85-3586-86F9-429AD4CA9BAC}"/>
              </a:ext>
            </a:extLst>
          </p:cNvPr>
          <p:cNvPicPr>
            <a:picLocks noChangeAspect="1"/>
          </p:cNvPicPr>
          <p:nvPr/>
        </p:nvPicPr>
        <p:blipFill>
          <a:blip r:embed="rId6"/>
          <a:stretch>
            <a:fillRect/>
          </a:stretch>
        </p:blipFill>
        <p:spPr>
          <a:xfrm>
            <a:off x="11024888" y="4053196"/>
            <a:ext cx="836706" cy="836706"/>
          </a:xfrm>
          <a:prstGeom prst="rect">
            <a:avLst/>
          </a:prstGeom>
        </p:spPr>
      </p:pic>
      <p:pic>
        <p:nvPicPr>
          <p:cNvPr id="5" name="Picture 4">
            <a:extLst>
              <a:ext uri="{FF2B5EF4-FFF2-40B4-BE49-F238E27FC236}">
                <a16:creationId xmlns:a16="http://schemas.microsoft.com/office/drawing/2014/main" id="{24707952-53CD-A2C2-18E2-6A666DAD7881}"/>
              </a:ext>
            </a:extLst>
          </p:cNvPr>
          <p:cNvPicPr>
            <a:picLocks noChangeAspect="1"/>
          </p:cNvPicPr>
          <p:nvPr/>
        </p:nvPicPr>
        <p:blipFill>
          <a:blip r:embed="rId7"/>
          <a:stretch>
            <a:fillRect/>
          </a:stretch>
        </p:blipFill>
        <p:spPr>
          <a:xfrm>
            <a:off x="11057682" y="5382553"/>
            <a:ext cx="812800" cy="812800"/>
          </a:xfrm>
          <a:prstGeom prst="rect">
            <a:avLst/>
          </a:prstGeom>
        </p:spPr>
      </p:pic>
      <p:pic>
        <p:nvPicPr>
          <p:cNvPr id="6" name="Picture 5">
            <a:extLst>
              <a:ext uri="{FF2B5EF4-FFF2-40B4-BE49-F238E27FC236}">
                <a16:creationId xmlns:a16="http://schemas.microsoft.com/office/drawing/2014/main" id="{14427509-677F-9579-0FAB-C3AC6C2A031C}"/>
              </a:ext>
            </a:extLst>
          </p:cNvPr>
          <p:cNvPicPr>
            <a:picLocks noChangeAspect="1"/>
          </p:cNvPicPr>
          <p:nvPr/>
        </p:nvPicPr>
        <p:blipFill>
          <a:blip r:embed="rId8"/>
          <a:stretch>
            <a:fillRect/>
          </a:stretch>
        </p:blipFill>
        <p:spPr>
          <a:xfrm>
            <a:off x="10936893" y="6536077"/>
            <a:ext cx="933589" cy="933589"/>
          </a:xfrm>
          <a:prstGeom prst="rect">
            <a:avLst/>
          </a:prstGeom>
        </p:spPr>
      </p:pic>
      <p:pic>
        <p:nvPicPr>
          <p:cNvPr id="7" name="Picture 6">
            <a:extLst>
              <a:ext uri="{FF2B5EF4-FFF2-40B4-BE49-F238E27FC236}">
                <a16:creationId xmlns:a16="http://schemas.microsoft.com/office/drawing/2014/main" id="{B1A95A17-8ED0-A434-CA35-2AAF3395ACC8}"/>
              </a:ext>
            </a:extLst>
          </p:cNvPr>
          <p:cNvPicPr>
            <a:picLocks noChangeAspect="1"/>
          </p:cNvPicPr>
          <p:nvPr/>
        </p:nvPicPr>
        <p:blipFill>
          <a:blip r:embed="rId9"/>
          <a:stretch>
            <a:fillRect/>
          </a:stretch>
        </p:blipFill>
        <p:spPr>
          <a:xfrm>
            <a:off x="10994398" y="2662860"/>
            <a:ext cx="897685" cy="897685"/>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417282" y="3993661"/>
            <a:ext cx="276357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excellent</a:t>
            </a:r>
            <a:endParaRPr dirty="0">
              <a:latin typeface="Gill Sans MT" panose="020B0502020104020203" pitchFamily="34" charset="77"/>
            </a:endParaRPr>
          </a:p>
        </p:txBody>
      </p:sp>
      <p:sp>
        <p:nvSpPr>
          <p:cNvPr id="135" name="spare"/>
          <p:cNvSpPr txBox="1"/>
          <p:nvPr/>
        </p:nvSpPr>
        <p:spPr>
          <a:xfrm>
            <a:off x="2731437" y="4824209"/>
            <a:ext cx="229389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strange</a:t>
            </a:r>
            <a:endParaRPr b="1" dirty="0">
              <a:latin typeface="Gill Sans MT" panose="020B0502020104020203" pitchFamily="34" charset="77"/>
              <a:sym typeface="American Typewriter"/>
            </a:endParaRPr>
          </a:p>
        </p:txBody>
      </p:sp>
      <p:sp>
        <p:nvSpPr>
          <p:cNvPr id="136" name="chipped"/>
          <p:cNvSpPr txBox="1"/>
          <p:nvPr/>
        </p:nvSpPr>
        <p:spPr>
          <a:xfrm>
            <a:off x="3133021" y="5769060"/>
            <a:ext cx="133209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final</a:t>
            </a:r>
            <a:endParaRPr dirty="0">
              <a:latin typeface="Gill Sans MT" panose="020B0502020104020203" pitchFamily="34" charset="77"/>
            </a:endParaRPr>
          </a:p>
        </p:txBody>
      </p:sp>
      <p:sp>
        <p:nvSpPr>
          <p:cNvPr id="137" name="lift"/>
          <p:cNvSpPr txBox="1"/>
          <p:nvPr/>
        </p:nvSpPr>
        <p:spPr>
          <a:xfrm>
            <a:off x="2930246" y="6639612"/>
            <a:ext cx="173765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swing</a:t>
            </a:r>
            <a:endParaRPr dirty="0">
              <a:latin typeface="Gill Sans MT" panose="020B0502020104020203" pitchFamily="34" charset="77"/>
            </a:endParaRPr>
          </a:p>
        </p:txBody>
      </p:sp>
      <p:sp>
        <p:nvSpPr>
          <p:cNvPr id="138" name="mutter"/>
          <p:cNvSpPr txBox="1"/>
          <p:nvPr/>
        </p:nvSpPr>
        <p:spPr>
          <a:xfrm>
            <a:off x="7878483" y="3961911"/>
            <a:ext cx="267541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undulate</a:t>
            </a:r>
            <a:endParaRPr b="1" dirty="0">
              <a:latin typeface="Gill Sans MT" panose="020B0502020104020203" pitchFamily="34" charset="77"/>
              <a:sym typeface="American Typewriter"/>
            </a:endParaRPr>
          </a:p>
        </p:txBody>
      </p:sp>
      <p:sp>
        <p:nvSpPr>
          <p:cNvPr id="139" name="unveil"/>
          <p:cNvSpPr txBox="1"/>
          <p:nvPr/>
        </p:nvSpPr>
        <p:spPr>
          <a:xfrm>
            <a:off x="8456010" y="5755144"/>
            <a:ext cx="149560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stain</a:t>
            </a:r>
            <a:endParaRPr dirty="0">
              <a:latin typeface="Gill Sans MT" panose="020B0502020104020203" pitchFamily="34" charset="77"/>
              <a:sym typeface="American Typewriter"/>
            </a:endParaRPr>
          </a:p>
        </p:txBody>
      </p:sp>
      <p:sp>
        <p:nvSpPr>
          <p:cNvPr id="140" name="tolerate"/>
          <p:cNvSpPr txBox="1"/>
          <p:nvPr/>
        </p:nvSpPr>
        <p:spPr>
          <a:xfrm>
            <a:off x="8278423" y="3065958"/>
            <a:ext cx="187551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weary</a:t>
            </a:r>
            <a:endParaRPr dirty="0">
              <a:latin typeface="Gill Sans MT" panose="020B0502020104020203" pitchFamily="34" charset="77"/>
            </a:endParaRPr>
          </a:p>
        </p:txBody>
      </p:sp>
      <p:sp>
        <p:nvSpPr>
          <p:cNvPr id="141" name="fixation"/>
          <p:cNvSpPr txBox="1"/>
          <p:nvPr/>
        </p:nvSpPr>
        <p:spPr>
          <a:xfrm>
            <a:off x="8166222" y="4824210"/>
            <a:ext cx="209993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unsure</a:t>
            </a:r>
            <a:endParaRPr dirty="0">
              <a:latin typeface="Gill Sans MT" panose="020B0502020104020203" pitchFamily="34" charset="77"/>
            </a:endParaRPr>
          </a:p>
        </p:txBody>
      </p:sp>
      <p:sp>
        <p:nvSpPr>
          <p:cNvPr id="142" name="rustle"/>
          <p:cNvSpPr txBox="1"/>
          <p:nvPr/>
        </p:nvSpPr>
        <p:spPr>
          <a:xfrm>
            <a:off x="7898520" y="6620562"/>
            <a:ext cx="263533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nuisance</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461109" y="3094186"/>
            <a:ext cx="2675845"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shadow</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56314" y="490203"/>
            <a:ext cx="7994176"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shadow</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31107" y="5931304"/>
            <a:ext cx="10244333"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excellent</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C1B23F95-39DD-2A45-296E-6D38716BD008}"/>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12111337-9C06-045F-2BF8-DDDD530BB3D0}"/>
              </a:ext>
            </a:extLst>
          </p:cNvPr>
          <p:cNvPicPr>
            <a:picLocks noChangeAspect="1"/>
          </p:cNvPicPr>
          <p:nvPr/>
        </p:nvPicPr>
        <p:blipFill>
          <a:blip r:embed="rId5"/>
          <a:stretch>
            <a:fillRect/>
          </a:stretch>
        </p:blipFill>
        <p:spPr>
          <a:xfrm>
            <a:off x="450849" y="5634273"/>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29814" y="380220"/>
            <a:ext cx="7620676"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strange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394019" y="5270798"/>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final</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282FB47A-E83C-01A8-E586-8AE0DA26BC4E}"/>
              </a:ext>
            </a:extLst>
          </p:cNvPr>
          <p:cNvPicPr>
            <a:picLocks noChangeAspect="1"/>
          </p:cNvPicPr>
          <p:nvPr/>
        </p:nvPicPr>
        <p:blipFill>
          <a:blip r:embed="rId4"/>
          <a:stretch>
            <a:fillRect/>
          </a:stretch>
        </p:blipFill>
        <p:spPr>
          <a:xfrm>
            <a:off x="8840188" y="649520"/>
            <a:ext cx="3251200" cy="3251200"/>
          </a:xfrm>
          <a:prstGeom prst="rect">
            <a:avLst/>
          </a:prstGeom>
        </p:spPr>
      </p:pic>
      <p:pic>
        <p:nvPicPr>
          <p:cNvPr id="4" name="Picture 3">
            <a:extLst>
              <a:ext uri="{FF2B5EF4-FFF2-40B4-BE49-F238E27FC236}">
                <a16:creationId xmlns:a16="http://schemas.microsoft.com/office/drawing/2014/main" id="{02361BB9-E881-F934-A2CD-9C0CABECD497}"/>
              </a:ext>
            </a:extLst>
          </p:cNvPr>
          <p:cNvPicPr>
            <a:picLocks noChangeAspect="1"/>
          </p:cNvPicPr>
          <p:nvPr/>
        </p:nvPicPr>
        <p:blipFill>
          <a:blip r:embed="rId5"/>
          <a:stretch>
            <a:fillRect/>
          </a:stretch>
        </p:blipFill>
        <p:spPr>
          <a:xfrm>
            <a:off x="1819900" y="548635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04917" y="-202699"/>
            <a:ext cx="6998712"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swing</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5011864"/>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weary</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C89356BE-812B-9320-4084-62C1A2EA3BD2}"/>
              </a:ext>
            </a:extLst>
          </p:cNvPr>
          <p:cNvPicPr>
            <a:picLocks noChangeAspect="1"/>
          </p:cNvPicPr>
          <p:nvPr/>
        </p:nvPicPr>
        <p:blipFill>
          <a:blip r:embed="rId4"/>
          <a:stretch>
            <a:fillRect/>
          </a:stretch>
        </p:blipFill>
        <p:spPr>
          <a:xfrm>
            <a:off x="8875058" y="666786"/>
            <a:ext cx="3251200" cy="3251200"/>
          </a:xfrm>
          <a:prstGeom prst="rect">
            <a:avLst/>
          </a:prstGeom>
        </p:spPr>
      </p:pic>
      <p:pic>
        <p:nvPicPr>
          <p:cNvPr id="4" name="Picture 3">
            <a:extLst>
              <a:ext uri="{FF2B5EF4-FFF2-40B4-BE49-F238E27FC236}">
                <a16:creationId xmlns:a16="http://schemas.microsoft.com/office/drawing/2014/main" id="{34194449-6A39-E20E-164D-D63D843214E0}"/>
              </a:ext>
            </a:extLst>
          </p:cNvPr>
          <p:cNvPicPr>
            <a:picLocks noChangeAspect="1"/>
          </p:cNvPicPr>
          <p:nvPr/>
        </p:nvPicPr>
        <p:blipFill>
          <a:blip r:embed="rId5"/>
          <a:stretch>
            <a:fillRect/>
          </a:stretch>
        </p:blipFill>
        <p:spPr>
          <a:xfrm>
            <a:off x="667069" y="5652498"/>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52256" y="868298"/>
            <a:ext cx="748442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undulate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4801" y="5633097"/>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unsure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C4ED342A-CB8F-E69A-87B1-FD01A0102699}"/>
              </a:ext>
            </a:extLst>
          </p:cNvPr>
          <p:cNvPicPr>
            <a:picLocks noChangeAspect="1"/>
          </p:cNvPicPr>
          <p:nvPr/>
        </p:nvPicPr>
        <p:blipFill>
          <a:blip r:embed="rId4"/>
          <a:stretch>
            <a:fillRect/>
          </a:stretch>
        </p:blipFill>
        <p:spPr>
          <a:xfrm>
            <a:off x="9097351" y="636620"/>
            <a:ext cx="3251200" cy="3251200"/>
          </a:xfrm>
          <a:prstGeom prst="rect">
            <a:avLst/>
          </a:prstGeom>
        </p:spPr>
      </p:pic>
      <p:pic>
        <p:nvPicPr>
          <p:cNvPr id="4" name="Picture 3">
            <a:extLst>
              <a:ext uri="{FF2B5EF4-FFF2-40B4-BE49-F238E27FC236}">
                <a16:creationId xmlns:a16="http://schemas.microsoft.com/office/drawing/2014/main" id="{65E98140-EA70-466E-E723-1AAC55AD81E0}"/>
              </a:ext>
            </a:extLst>
          </p:cNvPr>
          <p:cNvPicPr>
            <a:picLocks noChangeAspect="1"/>
          </p:cNvPicPr>
          <p:nvPr/>
        </p:nvPicPr>
        <p:blipFill>
          <a:blip r:embed="rId5"/>
          <a:stretch>
            <a:fillRect/>
          </a:stretch>
        </p:blipFill>
        <p:spPr>
          <a:xfrm>
            <a:off x="682708" y="572431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74276" y="-13270"/>
            <a:ext cx="1199989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stain</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16209" y="5834065"/>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nuisance</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E40A6AD5-8EA0-B9BB-6F90-D6E3D98E16AD}"/>
              </a:ext>
            </a:extLst>
          </p:cNvPr>
          <p:cNvPicPr>
            <a:picLocks noChangeAspect="1"/>
          </p:cNvPicPr>
          <p:nvPr/>
        </p:nvPicPr>
        <p:blipFill>
          <a:blip r:embed="rId4"/>
          <a:stretch>
            <a:fillRect/>
          </a:stretch>
        </p:blipFill>
        <p:spPr>
          <a:xfrm>
            <a:off x="8339106" y="618583"/>
            <a:ext cx="3251200" cy="3251200"/>
          </a:xfrm>
          <a:prstGeom prst="rect">
            <a:avLst/>
          </a:prstGeom>
        </p:spPr>
      </p:pic>
      <p:pic>
        <p:nvPicPr>
          <p:cNvPr id="4" name="Picture 3">
            <a:extLst>
              <a:ext uri="{FF2B5EF4-FFF2-40B4-BE49-F238E27FC236}">
                <a16:creationId xmlns:a16="http://schemas.microsoft.com/office/drawing/2014/main" id="{B8548ABB-2962-3949-4DE9-8C913E0990AA}"/>
              </a:ext>
            </a:extLst>
          </p:cNvPr>
          <p:cNvPicPr>
            <a:picLocks noChangeAspect="1"/>
          </p:cNvPicPr>
          <p:nvPr/>
        </p:nvPicPr>
        <p:blipFill>
          <a:blip r:embed="rId5"/>
          <a:stretch>
            <a:fillRect/>
          </a:stretch>
        </p:blipFill>
        <p:spPr>
          <a:xfrm>
            <a:off x="689837" y="572431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37829" y="923954"/>
            <a:ext cx="761266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ea typeface="Ayuthaya" pitchFamily="2" charset="-34"/>
                <a:cs typeface="Futura Medium" panose="020B0602020204020303" pitchFamily="34" charset="-79"/>
              </a:rPr>
              <a:t>shadow</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31107" y="5970862"/>
            <a:ext cx="10244333"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excellent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F3EC140A-D2EF-A6A9-A8AA-05D8A1C240FC}"/>
              </a:ext>
            </a:extLst>
          </p:cNvPr>
          <p:cNvPicPr>
            <a:picLocks noChangeAspect="1"/>
          </p:cNvPicPr>
          <p:nvPr/>
        </p:nvPicPr>
        <p:blipFill>
          <a:blip r:embed="rId4"/>
          <a:stretch>
            <a:fillRect/>
          </a:stretch>
        </p:blipFill>
        <p:spPr>
          <a:xfrm>
            <a:off x="9097351" y="545204"/>
            <a:ext cx="3251200" cy="3251200"/>
          </a:xfrm>
          <a:prstGeom prst="rect">
            <a:avLst/>
          </a:prstGeom>
        </p:spPr>
      </p:pic>
      <p:pic>
        <p:nvPicPr>
          <p:cNvPr id="4" name="Picture 3">
            <a:extLst>
              <a:ext uri="{FF2B5EF4-FFF2-40B4-BE49-F238E27FC236}">
                <a16:creationId xmlns:a16="http://schemas.microsoft.com/office/drawing/2014/main" id="{1B740919-DEB5-D069-4198-2211FC70C730}"/>
              </a:ext>
            </a:extLst>
          </p:cNvPr>
          <p:cNvPicPr>
            <a:picLocks noChangeAspect="1"/>
          </p:cNvPicPr>
          <p:nvPr/>
        </p:nvPicPr>
        <p:blipFill>
          <a:blip r:embed="rId5"/>
          <a:stretch>
            <a:fillRect/>
          </a:stretch>
        </p:blipFill>
        <p:spPr>
          <a:xfrm>
            <a:off x="284836" y="5673831"/>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36926" y="462924"/>
            <a:ext cx="8659422"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strange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17591" y="5287250"/>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final</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1D99096-C0B0-FD26-BAF2-25CB7F1E384B}"/>
              </a:ext>
            </a:extLst>
          </p:cNvPr>
          <p:cNvPicPr>
            <a:picLocks noChangeAspect="1"/>
          </p:cNvPicPr>
          <p:nvPr/>
        </p:nvPicPr>
        <p:blipFill>
          <a:blip r:embed="rId4"/>
          <a:stretch>
            <a:fillRect/>
          </a:stretch>
        </p:blipFill>
        <p:spPr>
          <a:xfrm>
            <a:off x="9403791" y="685828"/>
            <a:ext cx="3251200" cy="3251200"/>
          </a:xfrm>
          <a:prstGeom prst="rect">
            <a:avLst/>
          </a:prstGeom>
        </p:spPr>
      </p:pic>
      <p:pic>
        <p:nvPicPr>
          <p:cNvPr id="4" name="Picture 3">
            <a:extLst>
              <a:ext uri="{FF2B5EF4-FFF2-40B4-BE49-F238E27FC236}">
                <a16:creationId xmlns:a16="http://schemas.microsoft.com/office/drawing/2014/main" id="{16FD4332-1060-7DEA-DF3B-312564E4631B}"/>
              </a:ext>
            </a:extLst>
          </p:cNvPr>
          <p:cNvPicPr>
            <a:picLocks noChangeAspect="1"/>
          </p:cNvPicPr>
          <p:nvPr/>
        </p:nvPicPr>
        <p:blipFill>
          <a:blip r:embed="rId5"/>
          <a:stretch>
            <a:fillRect/>
          </a:stretch>
        </p:blipFill>
        <p:spPr>
          <a:xfrm>
            <a:off x="1236926" y="5573640"/>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62306" y="0"/>
            <a:ext cx="7997382"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swing</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5310356"/>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weary</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E7E87211-41A4-A5B5-190A-0A848782C0E8}"/>
              </a:ext>
            </a:extLst>
          </p:cNvPr>
          <p:cNvPicPr>
            <a:picLocks noChangeAspect="1"/>
          </p:cNvPicPr>
          <p:nvPr/>
        </p:nvPicPr>
        <p:blipFill>
          <a:blip r:embed="rId4"/>
          <a:stretch>
            <a:fillRect/>
          </a:stretch>
        </p:blipFill>
        <p:spPr>
          <a:xfrm>
            <a:off x="8964706" y="602862"/>
            <a:ext cx="3251200" cy="3251200"/>
          </a:xfrm>
          <a:prstGeom prst="rect">
            <a:avLst/>
          </a:prstGeom>
        </p:spPr>
      </p:pic>
      <p:pic>
        <p:nvPicPr>
          <p:cNvPr id="4" name="Picture 3">
            <a:extLst>
              <a:ext uri="{FF2B5EF4-FFF2-40B4-BE49-F238E27FC236}">
                <a16:creationId xmlns:a16="http://schemas.microsoft.com/office/drawing/2014/main" id="{7150BEF2-F63F-1C83-C093-59D2720596C9}"/>
              </a:ext>
            </a:extLst>
          </p:cNvPr>
          <p:cNvPicPr>
            <a:picLocks noChangeAspect="1"/>
          </p:cNvPicPr>
          <p:nvPr/>
        </p:nvPicPr>
        <p:blipFill>
          <a:blip r:embed="rId5"/>
          <a:stretch>
            <a:fillRect/>
          </a:stretch>
        </p:blipFill>
        <p:spPr>
          <a:xfrm>
            <a:off x="765353" y="5651219"/>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409786" y="2274766"/>
            <a:ext cx="230191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shadow	</a:t>
            </a:r>
            <a:endParaRPr b="1" dirty="0">
              <a:latin typeface="Gill Sans MT" panose="020B0502020104020203" pitchFamily="34" charset="77"/>
              <a:sym typeface="American Typewriter"/>
            </a:endParaRPr>
          </a:p>
        </p:txBody>
      </p:sp>
      <p:sp>
        <p:nvSpPr>
          <p:cNvPr id="134" name="office"/>
          <p:cNvSpPr txBox="1"/>
          <p:nvPr/>
        </p:nvSpPr>
        <p:spPr>
          <a:xfrm>
            <a:off x="5178989" y="3183419"/>
            <a:ext cx="276357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excellent</a:t>
            </a:r>
            <a:endParaRPr dirty="0">
              <a:latin typeface="Gill Sans MT" panose="020B0502020104020203" pitchFamily="34" charset="77"/>
            </a:endParaRPr>
          </a:p>
        </p:txBody>
      </p:sp>
      <p:sp>
        <p:nvSpPr>
          <p:cNvPr id="135" name="spare"/>
          <p:cNvSpPr txBox="1"/>
          <p:nvPr/>
        </p:nvSpPr>
        <p:spPr>
          <a:xfrm>
            <a:off x="5413817" y="4033018"/>
            <a:ext cx="229389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strange</a:t>
            </a:r>
            <a:endParaRPr b="1" dirty="0">
              <a:latin typeface="Gill Sans MT" panose="020B0502020104020203" pitchFamily="34" charset="77"/>
              <a:sym typeface="American Typewriter"/>
            </a:endParaRPr>
          </a:p>
        </p:txBody>
      </p:sp>
      <p:sp>
        <p:nvSpPr>
          <p:cNvPr id="136" name="chipped"/>
          <p:cNvSpPr txBox="1"/>
          <p:nvPr/>
        </p:nvSpPr>
        <p:spPr>
          <a:xfrm>
            <a:off x="5894727" y="4958818"/>
            <a:ext cx="133209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final</a:t>
            </a:r>
            <a:endParaRPr dirty="0">
              <a:latin typeface="Gill Sans MT" panose="020B0502020104020203" pitchFamily="34" charset="77"/>
            </a:endParaRPr>
          </a:p>
        </p:txBody>
      </p:sp>
      <p:sp>
        <p:nvSpPr>
          <p:cNvPr id="137" name="lift"/>
          <p:cNvSpPr txBox="1"/>
          <p:nvPr/>
        </p:nvSpPr>
        <p:spPr>
          <a:xfrm>
            <a:off x="5691949" y="5829370"/>
            <a:ext cx="173765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swing</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2079" y="769884"/>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undulate</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85507" y="5537180"/>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unsure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6FAD8BE0-18BA-3327-ED24-E8DC80B67B12}"/>
              </a:ext>
            </a:extLst>
          </p:cNvPr>
          <p:cNvPicPr>
            <a:picLocks noChangeAspect="1"/>
          </p:cNvPicPr>
          <p:nvPr/>
        </p:nvPicPr>
        <p:blipFill>
          <a:blip r:embed="rId4"/>
          <a:stretch>
            <a:fillRect/>
          </a:stretch>
        </p:blipFill>
        <p:spPr>
          <a:xfrm>
            <a:off x="9088949" y="533204"/>
            <a:ext cx="3251200" cy="3251200"/>
          </a:xfrm>
          <a:prstGeom prst="rect">
            <a:avLst/>
          </a:prstGeom>
        </p:spPr>
      </p:pic>
      <p:pic>
        <p:nvPicPr>
          <p:cNvPr id="4" name="Picture 3">
            <a:extLst>
              <a:ext uri="{FF2B5EF4-FFF2-40B4-BE49-F238E27FC236}">
                <a16:creationId xmlns:a16="http://schemas.microsoft.com/office/drawing/2014/main" id="{F0416B68-19D4-61E2-8038-B92573D9C9E3}"/>
              </a:ext>
            </a:extLst>
          </p:cNvPr>
          <p:cNvPicPr>
            <a:picLocks noChangeAspect="1"/>
          </p:cNvPicPr>
          <p:nvPr/>
        </p:nvPicPr>
        <p:blipFill>
          <a:blip r:embed="rId5"/>
          <a:stretch>
            <a:fillRect/>
          </a:stretch>
        </p:blipFill>
        <p:spPr>
          <a:xfrm>
            <a:off x="401291" y="5724319"/>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60712" y="305549"/>
            <a:ext cx="1199989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stain</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48023" y="6130524"/>
            <a:ext cx="10288591"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nuisance</a:t>
            </a:r>
            <a:endParaRPr sz="115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AA501B1-19D0-7C7C-72DB-4F111A53CB48}"/>
              </a:ext>
            </a:extLst>
          </p:cNvPr>
          <p:cNvPicPr>
            <a:picLocks noChangeAspect="1"/>
          </p:cNvPicPr>
          <p:nvPr/>
        </p:nvPicPr>
        <p:blipFill>
          <a:blip r:embed="rId4"/>
          <a:stretch>
            <a:fillRect/>
          </a:stretch>
        </p:blipFill>
        <p:spPr>
          <a:xfrm>
            <a:off x="8603629" y="602862"/>
            <a:ext cx="3251200" cy="3251200"/>
          </a:xfrm>
          <a:prstGeom prst="rect">
            <a:avLst/>
          </a:prstGeom>
        </p:spPr>
      </p:pic>
      <p:pic>
        <p:nvPicPr>
          <p:cNvPr id="4" name="Picture 3">
            <a:extLst>
              <a:ext uri="{FF2B5EF4-FFF2-40B4-BE49-F238E27FC236}">
                <a16:creationId xmlns:a16="http://schemas.microsoft.com/office/drawing/2014/main" id="{3550423F-2E48-0FAA-2D10-EB77A85DE5AA}"/>
              </a:ext>
            </a:extLst>
          </p:cNvPr>
          <p:cNvPicPr>
            <a:picLocks noChangeAspect="1"/>
          </p:cNvPicPr>
          <p:nvPr/>
        </p:nvPicPr>
        <p:blipFill>
          <a:blip r:embed="rId5"/>
          <a:stretch>
            <a:fillRect/>
          </a:stretch>
        </p:blipFill>
        <p:spPr>
          <a:xfrm>
            <a:off x="583721" y="5724319"/>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223118" y="3418118"/>
            <a:ext cx="267541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undulate</a:t>
            </a:r>
            <a:endParaRPr b="1" dirty="0">
              <a:latin typeface="Gill Sans MT" panose="020B0502020104020203" pitchFamily="34" charset="77"/>
              <a:sym typeface="American Typewriter"/>
            </a:endParaRPr>
          </a:p>
        </p:txBody>
      </p:sp>
      <p:sp>
        <p:nvSpPr>
          <p:cNvPr id="140" name="tolerate"/>
          <p:cNvSpPr txBox="1"/>
          <p:nvPr/>
        </p:nvSpPr>
        <p:spPr>
          <a:xfrm>
            <a:off x="5623053" y="2522165"/>
            <a:ext cx="187551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weary</a:t>
            </a:r>
            <a:endParaRPr dirty="0">
              <a:latin typeface="Gill Sans MT" panose="020B0502020104020203" pitchFamily="34" charset="77"/>
            </a:endParaRPr>
          </a:p>
        </p:txBody>
      </p:sp>
      <p:sp>
        <p:nvSpPr>
          <p:cNvPr id="141" name="fixation"/>
          <p:cNvSpPr txBox="1"/>
          <p:nvPr/>
        </p:nvSpPr>
        <p:spPr>
          <a:xfrm>
            <a:off x="5510856" y="4280417"/>
            <a:ext cx="209993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unsure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754687" y="5188117"/>
            <a:ext cx="149560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stain</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184839" y="5996646"/>
            <a:ext cx="263533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nuisance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70462" y="1309202"/>
            <a:ext cx="287739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shadow</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71110" y="4147321"/>
            <a:ext cx="6705921"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shadow is a dark shape on a surface that is made when something stands between a light and the surface.</a:t>
            </a:r>
          </a:p>
        </p:txBody>
      </p:sp>
      <p:sp>
        <p:nvSpPr>
          <p:cNvPr id="155" name="The was a tear in Freddie’s new school jumper."/>
          <p:cNvSpPr txBox="1"/>
          <p:nvPr/>
        </p:nvSpPr>
        <p:spPr>
          <a:xfrm>
            <a:off x="5112" y="671524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a:t>
            </a:r>
            <a:r>
              <a:rPr lang="en-GB" b="1" dirty="0"/>
              <a:t>shadow</a:t>
            </a:r>
            <a:r>
              <a:rPr lang="en-GB" dirty="0"/>
              <a:t> of the tree stretched across the playground.</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shad-ow</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93929957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gloom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brightness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looming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faint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84E0958E-2018-FEC0-B62B-C0DC26A08363}"/>
              </a:ext>
            </a:extLst>
          </p:cNvPr>
          <p:cNvPicPr>
            <a:picLocks noChangeAspect="1"/>
          </p:cNvPicPr>
          <p:nvPr/>
        </p:nvPicPr>
        <p:blipFill>
          <a:blip r:embed="rId3"/>
          <a:stretch>
            <a:fillRect/>
          </a:stretch>
        </p:blipFill>
        <p:spPr>
          <a:xfrm>
            <a:off x="8685992" y="2877194"/>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22001" y="1309202"/>
            <a:ext cx="3374322"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excellent</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651060"/>
            <a:ext cx="6561720"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excellent is very good indeed.</a:t>
            </a:r>
          </a:p>
        </p:txBody>
      </p:sp>
      <p:sp>
        <p:nvSpPr>
          <p:cNvPr id="155" name="The was a tear in Freddie’s new school jumper."/>
          <p:cNvSpPr txBox="1"/>
          <p:nvPr/>
        </p:nvSpPr>
        <p:spPr>
          <a:xfrm>
            <a:off x="0" y="663011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Law told the class their work was </a:t>
            </a:r>
            <a:r>
              <a:rPr lang="en-GB" b="1" dirty="0"/>
              <a:t>excellent</a:t>
            </a:r>
            <a:r>
              <a:rPr lang="en-GB" dirty="0"/>
              <a:t>.</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ex-cel-lent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270035011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outstanding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superb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undeniably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F98CB823-BCBE-6458-2A5C-5F66758E1BA6}"/>
              </a:ext>
            </a:extLst>
          </p:cNvPr>
          <p:cNvPicPr>
            <a:picLocks noChangeAspect="1"/>
          </p:cNvPicPr>
          <p:nvPr/>
        </p:nvPicPr>
        <p:blipFill>
          <a:blip r:embed="rId3"/>
          <a:stretch>
            <a:fillRect/>
          </a:stretch>
        </p:blipFill>
        <p:spPr>
          <a:xfrm>
            <a:off x="8164734" y="2940330"/>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11518" y="1339979"/>
            <a:ext cx="2595262"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strange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233361"/>
            <a:ext cx="6554201"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strange is unusual or unexpected, and makes you feel slightly nervous or afraid.</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A </a:t>
            </a:r>
            <a:r>
              <a:rPr lang="en-GB" b="1" dirty="0"/>
              <a:t>strange</a:t>
            </a:r>
            <a:r>
              <a:rPr lang="en-GB" dirty="0"/>
              <a:t> noise came from the back of the classroom.</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strange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28384008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bizarre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common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appear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peculiar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regular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remarkably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1E9771B5-BB71-246A-B467-1D597B1188E6}"/>
              </a:ext>
            </a:extLst>
          </p:cNvPr>
          <p:cNvPicPr>
            <a:picLocks noChangeAspect="1"/>
          </p:cNvPicPr>
          <p:nvPr/>
        </p:nvPicPr>
        <p:blipFill>
          <a:blip r:embed="rId4"/>
          <a:stretch>
            <a:fillRect/>
          </a:stretch>
        </p:blipFill>
        <p:spPr>
          <a:xfrm>
            <a:off x="8402159" y="2856199"/>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32508" y="1309202"/>
            <a:ext cx="155331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final</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635025"/>
            <a:ext cx="7059173"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In a series of events, things, or people, the final one is the last one.</a:t>
            </a:r>
          </a:p>
        </p:txBody>
      </p:sp>
      <p:sp>
        <p:nvSpPr>
          <p:cNvPr id="155" name="The was a tear in Freddie’s new school jumper."/>
          <p:cNvSpPr txBox="1"/>
          <p:nvPr/>
        </p:nvSpPr>
        <p:spPr>
          <a:xfrm>
            <a:off x="0" y="676300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Mrs Tanner told the class their </a:t>
            </a:r>
            <a:r>
              <a:rPr lang="en-GB" sz="4000" b="1" dirty="0">
                <a:latin typeface="Gill Sans MT" panose="020B0502020104020203" pitchFamily="34" charset="77"/>
              </a:rPr>
              <a:t>final</a:t>
            </a:r>
            <a:r>
              <a:rPr lang="en-GB" sz="4000" dirty="0">
                <a:latin typeface="Gill Sans MT" panose="020B0502020104020203" pitchFamily="34" charset="77"/>
              </a:rPr>
              <a:t> test was on Friday.</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fi-nal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356543970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ending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beginning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vinyl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closing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opening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spinal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ultimately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4C08AA0B-FB5F-48BA-01BD-9429CD613E42}"/>
              </a:ext>
            </a:extLst>
          </p:cNvPr>
          <p:cNvPicPr>
            <a:picLocks noChangeAspect="1"/>
          </p:cNvPicPr>
          <p:nvPr/>
        </p:nvPicPr>
        <p:blipFill>
          <a:blip r:embed="rId4"/>
          <a:stretch>
            <a:fillRect/>
          </a:stretch>
        </p:blipFill>
        <p:spPr>
          <a:xfrm>
            <a:off x="8569627" y="2838765"/>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47983" y="1309202"/>
            <a:ext cx="2122376"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swing</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5112" y="6768328"/>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Sonny loved to </a:t>
            </a:r>
            <a:r>
              <a:rPr lang="en-GB" b="1" dirty="0"/>
              <a:t>swing</a:t>
            </a:r>
            <a:r>
              <a:rPr lang="en-GB" dirty="0"/>
              <a:t> high in the playground.</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(swing)</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6964154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lurch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 still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stabilise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powerful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B5A59982-5EA4-69EF-C93A-338ADCB1AB92}"/>
              </a:ext>
            </a:extLst>
          </p:cNvPr>
          <p:cNvPicPr>
            <a:picLocks noChangeAspect="1"/>
          </p:cNvPicPr>
          <p:nvPr/>
        </p:nvPicPr>
        <p:blipFill>
          <a:blip r:embed="rId4"/>
          <a:stretch>
            <a:fillRect/>
          </a:stretch>
        </p:blipFill>
        <p:spPr>
          <a:xfrm>
            <a:off x="8232392" y="2974906"/>
            <a:ext cx="3251200" cy="3251200"/>
          </a:xfrm>
          <a:prstGeom prst="rect">
            <a:avLst/>
          </a:prstGeom>
        </p:spPr>
      </p:pic>
      <p:sp>
        <p:nvSpPr>
          <p:cNvPr id="6" name="TextBox 5">
            <a:extLst>
              <a:ext uri="{FF2B5EF4-FFF2-40B4-BE49-F238E27FC236}">
                <a16:creationId xmlns:a16="http://schemas.microsoft.com/office/drawing/2014/main" id="{9B2CEEA9-292D-A1B0-F73F-DCA3FDC7C25D}"/>
              </a:ext>
            </a:extLst>
          </p:cNvPr>
          <p:cNvSpPr txBox="1"/>
          <p:nvPr/>
        </p:nvSpPr>
        <p:spPr>
          <a:xfrm>
            <a:off x="904469" y="4080165"/>
            <a:ext cx="6273933"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something swings or if </a:t>
            </a:r>
            <a:r>
              <a:rPr lang="en-GB" dirty="0">
                <a:latin typeface="Gill Sans MT" panose="020B0502020104020203" pitchFamily="34" charset="77"/>
              </a:rPr>
              <a:t>you swing it, it moves repeatedly backwards and forwards or from side to side.</a:t>
            </a:r>
            <a:endPar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30823</TotalTime>
  <Words>1254</Words>
  <Application>Microsoft Macintosh PowerPoint</Application>
  <PresentationFormat>Custom</PresentationFormat>
  <Paragraphs>347</Paragraphs>
  <Slides>31</Slides>
  <Notes>28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784</cp:revision>
  <dcterms:modified xsi:type="dcterms:W3CDTF">2024-11-06T07:40:51Z</dcterms:modified>
</cp:coreProperties>
</file>